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8"/>
  </p:notesMasterIdLst>
  <p:sldIdLst>
    <p:sldId id="259" r:id="rId2"/>
    <p:sldId id="288" r:id="rId3"/>
    <p:sldId id="260" r:id="rId4"/>
    <p:sldId id="261" r:id="rId5"/>
    <p:sldId id="262" r:id="rId6"/>
    <p:sldId id="268" r:id="rId7"/>
    <p:sldId id="264" r:id="rId8"/>
    <p:sldId id="269" r:id="rId9"/>
    <p:sldId id="270" r:id="rId10"/>
    <p:sldId id="263" r:id="rId11"/>
    <p:sldId id="266" r:id="rId12"/>
    <p:sldId id="273" r:id="rId13"/>
    <p:sldId id="274" r:id="rId14"/>
    <p:sldId id="287" r:id="rId15"/>
    <p:sldId id="275" r:id="rId16"/>
    <p:sldId id="265" r:id="rId17"/>
    <p:sldId id="276" r:id="rId18"/>
    <p:sldId id="277" r:id="rId19"/>
    <p:sldId id="278" r:id="rId20"/>
    <p:sldId id="279" r:id="rId21"/>
    <p:sldId id="283" r:id="rId22"/>
    <p:sldId id="284" r:id="rId23"/>
    <p:sldId id="285" r:id="rId24"/>
    <p:sldId id="286" r:id="rId25"/>
    <p:sldId id="280" r:id="rId26"/>
    <p:sldId id="2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6</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139871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26670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debris burning data and it was also shown that there has been statistically significant increase of fires due children over the reporting period.</a:t>
            </a:r>
          </a:p>
          <a:p>
            <a:r>
              <a:rPr lang="en-GB" dirty="0"/>
              <a:t>Other causes were shown to have not changed significantly over the reporting period.</a:t>
            </a:r>
          </a:p>
        </p:txBody>
      </p:sp>
      <p:pic>
        <p:nvPicPr>
          <p:cNvPr id="7" name="Picture 6" descr="Chart, line chart&#10;&#10;Description automatically generated">
            <a:extLst>
              <a:ext uri="{FF2B5EF4-FFF2-40B4-BE49-F238E27FC236}">
                <a16:creationId xmlns:a16="http://schemas.microsoft.com/office/drawing/2014/main" id="{F1E1F084-9407-CF42-AC3A-DFB4A4F21A3D}"/>
              </a:ext>
            </a:extLst>
          </p:cNvPr>
          <p:cNvPicPr>
            <a:picLocks noChangeAspect="1"/>
          </p:cNvPicPr>
          <p:nvPr/>
        </p:nvPicPr>
        <p:blipFill>
          <a:blip r:embed="rId3"/>
          <a:stretch>
            <a:fillRect/>
          </a:stretch>
        </p:blipFill>
        <p:spPr>
          <a:xfrm>
            <a:off x="0" y="1634839"/>
            <a:ext cx="7594831" cy="4833074"/>
          </a:xfrm>
          <a:prstGeom prst="rect">
            <a:avLst/>
          </a:prstGeom>
        </p:spPr>
      </p:pic>
    </p:spTree>
    <p:extLst>
      <p:ext uri="{BB962C8B-B14F-4D97-AF65-F5344CB8AC3E}">
        <p14:creationId xmlns:p14="http://schemas.microsoft.com/office/powerpoint/2010/main" val="163532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There is quite a bit of variation in causation between states</a:t>
            </a:r>
          </a:p>
          <a:p>
            <a:r>
              <a:rPr lang="en-GB" dirty="0"/>
              <a:t>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lnSpcReduction="10000"/>
          </a:bodyPr>
          <a:lstStyle/>
          <a:p>
            <a:r>
              <a:rPr lang="en-GB" dirty="0"/>
              <a:t>Texas has a large proportion of fires due to powerlines  compared to the rest of the States</a:t>
            </a:r>
          </a:p>
          <a:p>
            <a:r>
              <a:rPr lang="en-GB" dirty="0"/>
              <a:t>This may be in part to do with the vast areas of open grasslands used for agriculture and cattle.  Which due to the climate in the summer months becomes extremely dry and a source of fuel. </a:t>
            </a:r>
            <a:r>
              <a:rPr lang="en-GB" baseline="30000" dirty="0"/>
              <a:t>(2)</a:t>
            </a:r>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Interestingly there is large proportion of fires in Florida that are caused by Railroads, which is strange considering nearly all trains are now electric or diesel</a:t>
            </a:r>
          </a:p>
          <a:p>
            <a:r>
              <a:rPr lang="en-GB" dirty="0"/>
              <a:t>This warrants some more investigation.</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2"/>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t>Project brief – wildfires in the united states from 1992 - 2015</a:t>
            </a: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700429"/>
            <a:ext cx="9486901" cy="4910096"/>
          </a:xfrm>
        </p:spPr>
        <p:txBody>
          <a:bodyPr/>
          <a:lstStyle/>
          <a:p>
            <a:r>
              <a:rPr lang="en-GB" dirty="0"/>
              <a:t>This dataset includes a record of 1.88 million wildfires across all States in the US from 1992 - 2015.</a:t>
            </a:r>
          </a:p>
          <a:p>
            <a:r>
              <a:rPr lang="en-GB" dirty="0"/>
              <a:t>I will be exploring the data and answering the following questions</a:t>
            </a:r>
          </a:p>
          <a:p>
            <a:pPr lvl="1"/>
            <a:r>
              <a:rPr lang="en-GB" dirty="0"/>
              <a:t>Which States have the highest likelihood of a wildfire occurring?</a:t>
            </a:r>
          </a:p>
          <a:p>
            <a:pPr lvl="1"/>
            <a:r>
              <a:rPr lang="en-GB" dirty="0"/>
              <a:t>Have the occurrences of wildfires increased or decreased over the recording period?</a:t>
            </a:r>
          </a:p>
          <a:p>
            <a:pPr lvl="1"/>
            <a:r>
              <a:rPr lang="en-GB" dirty="0"/>
              <a:t>Has there been a significant change in the cause of wildfires over the recording period?</a:t>
            </a:r>
          </a:p>
          <a:p>
            <a:pPr lvl="1"/>
            <a:r>
              <a:rPr lang="en-GB" dirty="0"/>
              <a:t>Does the main cause of wildfires change between different States?</a:t>
            </a:r>
          </a:p>
          <a:p>
            <a:pPr lvl="1"/>
            <a:r>
              <a:rPr lang="en-GB" dirty="0"/>
              <a:t>Do most fires occur at the same time country wide?</a:t>
            </a:r>
          </a:p>
        </p:txBody>
      </p:sp>
    </p:spTree>
    <p:extLst>
      <p:ext uri="{BB962C8B-B14F-4D97-AF65-F5344CB8AC3E}">
        <p14:creationId xmlns:p14="http://schemas.microsoft.com/office/powerpoint/2010/main" val="1224973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441267"/>
          </a:xfrm>
        </p:spPr>
        <p:txBody>
          <a:bodyPr>
            <a:normAutofit/>
          </a:bodyPr>
          <a:lstStyle/>
          <a:p>
            <a:r>
              <a:rPr lang="en-GB" dirty="0"/>
              <a:t>This is all of the railroad fires in Florida in 1992 from given </a:t>
            </a:r>
            <a:r>
              <a:rPr lang="en-GB" dirty="0" err="1"/>
              <a:t>lat</a:t>
            </a:r>
            <a:r>
              <a:rPr lang="en-GB" dirty="0"/>
              <a:t>/long coordinates.</a:t>
            </a:r>
          </a:p>
          <a:p>
            <a:r>
              <a:rPr lang="en-GB" dirty="0"/>
              <a:t>There are far more fires that I would have expected</a:t>
            </a:r>
          </a:p>
          <a:p>
            <a:r>
              <a:rPr lang="en-GB" dirty="0"/>
              <a:t>Several fires are in places where there are no railroads nearby, like Key West at the bottom of the map.</a:t>
            </a:r>
          </a:p>
        </p:txBody>
      </p:sp>
      <p:pic>
        <p:nvPicPr>
          <p:cNvPr id="5" name="Picture 4" descr="Map&#10;&#10;Description automatically generated">
            <a:extLst>
              <a:ext uri="{FF2B5EF4-FFF2-40B4-BE49-F238E27FC236}">
                <a16:creationId xmlns:a16="http://schemas.microsoft.com/office/drawing/2014/main" id="{DEB62FAD-D71B-7343-B7B2-F045E1A78230}"/>
              </a:ext>
            </a:extLst>
          </p:cNvPr>
          <p:cNvPicPr>
            <a:picLocks noChangeAspect="1"/>
          </p:cNvPicPr>
          <p:nvPr/>
        </p:nvPicPr>
        <p:blipFill>
          <a:blip r:embed="rId2"/>
          <a:stretch>
            <a:fillRect/>
          </a:stretch>
        </p:blipFill>
        <p:spPr>
          <a:xfrm>
            <a:off x="13021" y="1678491"/>
            <a:ext cx="7314595" cy="4571622"/>
          </a:xfrm>
          <a:prstGeom prst="rect">
            <a:avLst/>
          </a:prstGeom>
        </p:spPr>
      </p:pic>
    </p:spTree>
    <p:extLst>
      <p:ext uri="{BB962C8B-B14F-4D97-AF65-F5344CB8AC3E}">
        <p14:creationId xmlns:p14="http://schemas.microsoft.com/office/powerpoint/2010/main" val="3710103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As you can see here the railroad is in the far right side of the map going through the town of </a:t>
            </a:r>
            <a:r>
              <a:rPr lang="en-GB" dirty="0" err="1"/>
              <a:t>Maines</a:t>
            </a:r>
            <a:r>
              <a:rPr lang="en-GB" dirty="0"/>
              <a:t> City.</a:t>
            </a:r>
          </a:p>
          <a:p>
            <a:r>
              <a:rPr lang="en-GB" dirty="0"/>
              <a:t>Yet the origin of fires attributable to railroads are shown a long distance from the tracks, including in swamp land.</a:t>
            </a:r>
          </a:p>
        </p:txBody>
      </p:sp>
      <p:pic>
        <p:nvPicPr>
          <p:cNvPr id="9" name="Picture 8" descr="Map&#10;&#10;Description automatically generated">
            <a:extLst>
              <a:ext uri="{FF2B5EF4-FFF2-40B4-BE49-F238E27FC236}">
                <a16:creationId xmlns:a16="http://schemas.microsoft.com/office/drawing/2014/main" id="{845678F6-C30B-AA4B-9171-73CF965E4022}"/>
              </a:ext>
            </a:extLst>
          </p:cNvPr>
          <p:cNvPicPr>
            <a:picLocks noChangeAspect="1"/>
          </p:cNvPicPr>
          <p:nvPr/>
        </p:nvPicPr>
        <p:blipFill>
          <a:blip r:embed="rId2"/>
          <a:stretch>
            <a:fillRect/>
          </a:stretch>
        </p:blipFill>
        <p:spPr>
          <a:xfrm>
            <a:off x="0" y="1664208"/>
            <a:ext cx="7367011" cy="4604382"/>
          </a:xfrm>
          <a:prstGeom prst="rect">
            <a:avLst/>
          </a:prstGeom>
        </p:spPr>
      </p:pic>
    </p:spTree>
    <p:extLst>
      <p:ext uri="{BB962C8B-B14F-4D97-AF65-F5344CB8AC3E}">
        <p14:creationId xmlns:p14="http://schemas.microsoft.com/office/powerpoint/2010/main" val="440106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 randomly took another year of 1998 and plotted the coordinates in the same way</a:t>
            </a:r>
          </a:p>
          <a:p>
            <a:r>
              <a:rPr lang="en-GB" dirty="0"/>
              <a:t>The same issue can be seen where fires from railroads are being shown starting miles away from any tracks.</a:t>
            </a:r>
          </a:p>
        </p:txBody>
      </p:sp>
      <p:pic>
        <p:nvPicPr>
          <p:cNvPr id="5" name="Picture 4" descr="Map&#10;&#10;Description automatically generated">
            <a:extLst>
              <a:ext uri="{FF2B5EF4-FFF2-40B4-BE49-F238E27FC236}">
                <a16:creationId xmlns:a16="http://schemas.microsoft.com/office/drawing/2014/main" id="{D3FC4D31-28A0-A34C-84FB-A3655C5268DB}"/>
              </a:ext>
            </a:extLst>
          </p:cNvPr>
          <p:cNvPicPr>
            <a:picLocks noChangeAspect="1"/>
          </p:cNvPicPr>
          <p:nvPr/>
        </p:nvPicPr>
        <p:blipFill>
          <a:blip r:embed="rId2"/>
          <a:stretch>
            <a:fillRect/>
          </a:stretch>
        </p:blipFill>
        <p:spPr>
          <a:xfrm>
            <a:off x="0" y="1664208"/>
            <a:ext cx="7359092" cy="4599432"/>
          </a:xfrm>
          <a:prstGeom prst="rect">
            <a:avLst/>
          </a:prstGeom>
        </p:spPr>
      </p:pic>
    </p:spTree>
    <p:extLst>
      <p:ext uri="{BB962C8B-B14F-4D97-AF65-F5344CB8AC3E}">
        <p14:creationId xmlns:p14="http://schemas.microsoft.com/office/powerpoint/2010/main" val="379887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Picking another 2 random years of 2008 and 2015, both of these showed totally different results of very few railroad fires present</a:t>
            </a:r>
          </a:p>
          <a:p>
            <a:r>
              <a:rPr lang="en-GB" dirty="0"/>
              <a:t>The location of the fires was also sensible with all of them occurring next to railroads.</a:t>
            </a:r>
          </a:p>
        </p:txBody>
      </p:sp>
      <p:pic>
        <p:nvPicPr>
          <p:cNvPr id="7" name="Picture 6" descr="Map&#10;&#10;Description automatically generated">
            <a:extLst>
              <a:ext uri="{FF2B5EF4-FFF2-40B4-BE49-F238E27FC236}">
                <a16:creationId xmlns:a16="http://schemas.microsoft.com/office/drawing/2014/main" id="{CC759331-5D2D-8D48-A514-EC417D9C50CD}"/>
              </a:ext>
            </a:extLst>
          </p:cNvPr>
          <p:cNvPicPr>
            <a:picLocks noChangeAspect="1"/>
          </p:cNvPicPr>
          <p:nvPr/>
        </p:nvPicPr>
        <p:blipFill>
          <a:blip r:embed="rId2"/>
          <a:stretch>
            <a:fillRect/>
          </a:stretch>
        </p:blipFill>
        <p:spPr>
          <a:xfrm>
            <a:off x="0" y="1673352"/>
            <a:ext cx="7342881" cy="4552950"/>
          </a:xfrm>
          <a:prstGeom prst="rect">
            <a:avLst/>
          </a:prstGeom>
        </p:spPr>
      </p:pic>
    </p:spTree>
    <p:extLst>
      <p:ext uri="{BB962C8B-B14F-4D97-AF65-F5344CB8AC3E}">
        <p14:creationId xmlns:p14="http://schemas.microsoft.com/office/powerpoint/2010/main" val="1204605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385894" y="2005253"/>
            <a:ext cx="11130974" cy="3918098"/>
          </a:xfrm>
        </p:spPr>
        <p:txBody>
          <a:bodyPr>
            <a:normAutofit/>
          </a:bodyPr>
          <a:lstStyle/>
          <a:p>
            <a:r>
              <a:rPr lang="en-GB" dirty="0"/>
              <a:t>I am lead to believe that there is a problem with records in the 1990s in Florida</a:t>
            </a:r>
          </a:p>
          <a:p>
            <a:r>
              <a:rPr lang="en-GB" dirty="0"/>
              <a:t>I believe that there has been an error with the classification of origin of a large proportion of fires, probably at the data entry stage</a:t>
            </a:r>
          </a:p>
          <a:p>
            <a:r>
              <a:rPr lang="en-GB" dirty="0"/>
              <a:t>Therefore any further analysis using data from the State of Florida should be carefully examined before any conclusions are made.</a:t>
            </a:r>
          </a:p>
        </p:txBody>
      </p:sp>
    </p:spTree>
    <p:extLst>
      <p:ext uri="{BB962C8B-B14F-4D97-AF65-F5344CB8AC3E}">
        <p14:creationId xmlns:p14="http://schemas.microsoft.com/office/powerpoint/2010/main" val="3740379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671565"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1" y="1947015"/>
            <a:ext cx="6735151" cy="4286005"/>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867911" y="1947014"/>
            <a:ext cx="6735150" cy="4286006"/>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Visually looking at the plot there doesn’t seem to be any overall trend of increase or decrease in the number of fires, but I modelled the data to prove mathematically.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In order to get a more accurate picture of any trends present I have plotted the number of fires per month, instead of year</a:t>
            </a:r>
          </a:p>
          <a:p>
            <a:r>
              <a:rPr lang="en-GB" dirty="0"/>
              <a:t>This plot clearly shows a double peak each year, which I intend to investigate later</a:t>
            </a:r>
          </a:p>
          <a:p>
            <a:r>
              <a:rPr lang="en-GB" dirty="0"/>
              <a:t>To validate how accurate the model is I kept the last 4 years separate to compare.</a:t>
            </a:r>
          </a:p>
          <a:p>
            <a:r>
              <a:rPr lang="en-GB" dirty="0"/>
              <a:t>Blue line is the SARIMA model.</a:t>
            </a:r>
          </a:p>
        </p:txBody>
      </p:sp>
      <p:pic>
        <p:nvPicPr>
          <p:cNvPr id="5" name="Picture 4">
            <a:extLst>
              <a:ext uri="{FF2B5EF4-FFF2-40B4-BE49-F238E27FC236}">
                <a16:creationId xmlns:a16="http://schemas.microsoft.com/office/drawing/2014/main" id="{DE7B129B-3B0B-3E48-A3DC-414CA3D7A23C}"/>
              </a:ext>
            </a:extLst>
          </p:cNvPr>
          <p:cNvPicPr>
            <a:picLocks noChangeAspect="1"/>
          </p:cNvPicPr>
          <p:nvPr/>
        </p:nvPicPr>
        <p:blipFill>
          <a:blip r:embed="rId2"/>
          <a:stretch>
            <a:fillRect/>
          </a:stretch>
        </p:blipFill>
        <p:spPr>
          <a:xfrm>
            <a:off x="0" y="1795025"/>
            <a:ext cx="7656800" cy="4710192"/>
          </a:xfrm>
          <a:prstGeom prst="rect">
            <a:avLst/>
          </a:prstGeom>
        </p:spPr>
      </p:pic>
    </p:spTree>
    <p:extLst>
      <p:ext uri="{BB962C8B-B14F-4D97-AF65-F5344CB8AC3E}">
        <p14:creationId xmlns:p14="http://schemas.microsoft.com/office/powerpoint/2010/main" val="3108064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This plot shows the accuracy of the SARIMA model, with the predicted data in red versus the actual data in black</a:t>
            </a:r>
          </a:p>
          <a:p>
            <a:r>
              <a:rPr lang="en-GB" dirty="0"/>
              <a:t>The model clearly has understood there is a double seasonal peak in wildfires each year</a:t>
            </a:r>
          </a:p>
          <a:p>
            <a:r>
              <a:rPr lang="en-GB" dirty="0"/>
              <a:t>It was also shown that there has been no statistically significant increase or decrease in wildfires over the reporting period.</a:t>
            </a:r>
          </a:p>
          <a:p>
            <a:endParaRPr lang="en-GB" dirty="0"/>
          </a:p>
        </p:txBody>
      </p:sp>
      <p:pic>
        <p:nvPicPr>
          <p:cNvPr id="4" name="Picture 3" descr="Chart, line chart&#10;&#10;Description automatically generated">
            <a:extLst>
              <a:ext uri="{FF2B5EF4-FFF2-40B4-BE49-F238E27FC236}">
                <a16:creationId xmlns:a16="http://schemas.microsoft.com/office/drawing/2014/main" id="{3C00C8D6-D0ED-3C48-8150-F38E1DBD70EE}"/>
              </a:ext>
            </a:extLst>
          </p:cNvPr>
          <p:cNvPicPr>
            <a:picLocks noChangeAspect="1"/>
          </p:cNvPicPr>
          <p:nvPr/>
        </p:nvPicPr>
        <p:blipFill>
          <a:blip r:embed="rId2"/>
          <a:stretch>
            <a:fillRect/>
          </a:stretch>
        </p:blipFill>
        <p:spPr>
          <a:xfrm>
            <a:off x="146528" y="1628806"/>
            <a:ext cx="7378984" cy="4695717"/>
          </a:xfrm>
          <a:prstGeom prst="rect">
            <a:avLst/>
          </a:prstGeom>
        </p:spPr>
      </p:pic>
    </p:spTree>
    <p:extLst>
      <p:ext uri="{BB962C8B-B14F-4D97-AF65-F5344CB8AC3E}">
        <p14:creationId xmlns:p14="http://schemas.microsoft.com/office/powerpoint/2010/main" val="33645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98068"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pic>
        <p:nvPicPr>
          <p:cNvPr id="13" name="Picture 12" descr="Chart, funnel chart&#10;&#10;Description automatically generated">
            <a:extLst>
              <a:ext uri="{FF2B5EF4-FFF2-40B4-BE49-F238E27FC236}">
                <a16:creationId xmlns:a16="http://schemas.microsoft.com/office/drawing/2014/main" id="{1D13D7B9-6479-C542-9A89-DB5E354D23C1}"/>
              </a:ext>
            </a:extLst>
          </p:cNvPr>
          <p:cNvPicPr>
            <a:picLocks noChangeAspect="1"/>
          </p:cNvPicPr>
          <p:nvPr/>
        </p:nvPicPr>
        <p:blipFill>
          <a:blip r:embed="rId2"/>
          <a:stretch>
            <a:fillRect/>
          </a:stretch>
        </p:blipFill>
        <p:spPr>
          <a:xfrm>
            <a:off x="0" y="1632787"/>
            <a:ext cx="7898068" cy="5026043"/>
          </a:xfrm>
          <a:prstGeom prst="rect">
            <a:avLst/>
          </a:prstGeom>
        </p:spPr>
      </p:pic>
    </p:spTree>
    <p:extLst>
      <p:ext uri="{BB962C8B-B14F-4D97-AF65-F5344CB8AC3E}">
        <p14:creationId xmlns:p14="http://schemas.microsoft.com/office/powerpoint/2010/main" val="3798910034"/>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1560</Words>
  <Application>Microsoft Macintosh PowerPoint</Application>
  <PresentationFormat>Widescreen</PresentationFormat>
  <Paragraphs>104</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Gill Sans MT</vt:lpstr>
      <vt:lpstr>Goudy Old Style</vt:lpstr>
      <vt:lpstr>ClassicFrameVTI</vt:lpstr>
      <vt:lpstr>Study of wildfires in the us  For the years 1992-2015</vt:lpstr>
      <vt:lpstr>Project brief – wildfires in the united states from 1992 - 2015</vt:lpstr>
      <vt:lpstr>1) Which States have the highest likelihood of a wildfire occurring</vt:lpstr>
      <vt:lpstr>1) Which States have the highest likelihood of a wildfire occurring</vt:lpstr>
      <vt:lpstr>1) Which States have the highest likelihood of a wildfire occurring</vt:lpstr>
      <vt:lpstr>2) Have occurrences of wildfires increased or decreased over the reporting period</vt:lpstr>
      <vt:lpstr>2) Have occurrences of wildfires increased or decreased over the reporting period</vt:lpstr>
      <vt:lpstr>2) Have occurrences of wildfires increased or decreased over the reporting period</vt:lpstr>
      <vt:lpstr>3) What are the main causes of wildfires occurring.</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6) Do most fires occur at the same time of year country 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30</cp:revision>
  <dcterms:created xsi:type="dcterms:W3CDTF">2020-09-28T09:57:16Z</dcterms:created>
  <dcterms:modified xsi:type="dcterms:W3CDTF">2020-09-28T19:28:06Z</dcterms:modified>
</cp:coreProperties>
</file>